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3" r:id="rId6"/>
    <p:sldId id="257" r:id="rId7"/>
    <p:sldId id="273" r:id="rId8"/>
    <p:sldId id="264" r:id="rId9"/>
    <p:sldId id="265" r:id="rId10"/>
    <p:sldId id="266" r:id="rId11"/>
    <p:sldId id="267" r:id="rId12"/>
    <p:sldId id="268" r:id="rId13"/>
    <p:sldId id="260" r:id="rId14"/>
    <p:sldId id="270" r:id="rId15"/>
    <p:sldId id="278" r:id="rId16"/>
    <p:sldId id="279" r:id="rId17"/>
    <p:sldId id="272" r:id="rId18"/>
    <p:sldId id="274" r:id="rId19"/>
    <p:sldId id="280" r:id="rId20"/>
    <p:sldId id="281" r:id="rId21"/>
    <p:sldId id="269" r:id="rId22"/>
    <p:sldId id="275" r:id="rId23"/>
    <p:sldId id="277" r:id="rId24"/>
    <p:sldId id="261" r:id="rId25"/>
    <p:sldId id="262" r:id="rId26"/>
    <p:sldId id="276" r:id="rId27"/>
  </p:sldIdLst>
  <p:sldSz cx="9144000" cy="6858000" type="screen4x3"/>
  <p:notesSz cx="6858000" cy="9144000"/>
  <p:defaultTextStyle>
    <a:defPPr>
      <a:defRPr lang="sr-Latn-R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51C"/>
    <a:srgbClr val="567FBA"/>
    <a:srgbClr val="6DBE46"/>
    <a:srgbClr val="29ADE4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9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3" Type="http://schemas.openxmlformats.org/officeDocument/2006/relationships/hyperlink" Target="http://www.itbizcrunch.com/" TargetMode="External"/><Relationship Id="rId18" Type="http://schemas.openxmlformats.org/officeDocument/2006/relationships/image" Target="../media/image20.png"/><Relationship Id="rId26" Type="http://schemas.openxmlformats.org/officeDocument/2006/relationships/hyperlink" Target="http://www.vecernji.hr/tema/iq+magazin/" TargetMode="External"/><Relationship Id="rId39" Type="http://schemas.openxmlformats.org/officeDocument/2006/relationships/hyperlink" Target="http://www.euroherc.hr/" TargetMode="External"/><Relationship Id="rId21" Type="http://schemas.openxmlformats.org/officeDocument/2006/relationships/hyperlink" Target="http://www.vidi.hr/" TargetMode="External"/><Relationship Id="rId34" Type="http://schemas.openxmlformats.org/officeDocument/2006/relationships/image" Target="../media/image29.png"/><Relationship Id="rId42" Type="http://schemas.openxmlformats.org/officeDocument/2006/relationships/image" Target="../media/image33.png"/><Relationship Id="rId47" Type="http://schemas.openxmlformats.org/officeDocument/2006/relationships/hyperlink" Target="http://www.hotelantunovic.com/" TargetMode="External"/><Relationship Id="rId50" Type="http://schemas.openxmlformats.org/officeDocument/2006/relationships/image" Target="../media/image37.png"/><Relationship Id="rId55" Type="http://schemas.openxmlformats.org/officeDocument/2006/relationships/hyperlink" Target="http://www.span.hr/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hyperlink" Target="http://www.novimilenij.eu/" TargetMode="External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38" Type="http://schemas.openxmlformats.org/officeDocument/2006/relationships/image" Target="../media/image31.jpeg"/><Relationship Id="rId46" Type="http://schemas.openxmlformats.org/officeDocument/2006/relationships/image" Target="../media/image35.jpe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6.png"/><Relationship Id="rId41" Type="http://schemas.openxmlformats.org/officeDocument/2006/relationships/hyperlink" Target="http://www.fina.hr/" TargetMode="External"/><Relationship Id="rId54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hyperlink" Target="http://www.ictbusiness.info/" TargetMode="External"/><Relationship Id="rId24" Type="http://schemas.openxmlformats.org/officeDocument/2006/relationships/image" Target="../media/image23.png"/><Relationship Id="rId32" Type="http://schemas.openxmlformats.org/officeDocument/2006/relationships/hyperlink" Target="http://europe.ineta.org/" TargetMode="External"/><Relationship Id="rId37" Type="http://schemas.openxmlformats.org/officeDocument/2006/relationships/hyperlink" Target="http://www.croz.net/" TargetMode="External"/><Relationship Id="rId40" Type="http://schemas.openxmlformats.org/officeDocument/2006/relationships/image" Target="../media/image32.png"/><Relationship Id="rId45" Type="http://schemas.openxmlformats.org/officeDocument/2006/relationships/hyperlink" Target="http://www.autowill.hr/" TargetMode="External"/><Relationship Id="rId53" Type="http://schemas.openxmlformats.org/officeDocument/2006/relationships/hyperlink" Target="http://www.maras.hr/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://www.mobil.hr/" TargetMode="External"/><Relationship Id="rId23" Type="http://schemas.openxmlformats.org/officeDocument/2006/relationships/hyperlink" Target="http://www.cropc.net/" TargetMode="External"/><Relationship Id="rId28" Type="http://schemas.openxmlformats.org/officeDocument/2006/relationships/hyperlink" Target="http://www.hgk.hr/category/udruzenja/udruzenje-za-informacijske-tehnologije" TargetMode="External"/><Relationship Id="rId36" Type="http://schemas.openxmlformats.org/officeDocument/2006/relationships/image" Target="../media/image30.png"/><Relationship Id="rId49" Type="http://schemas.openxmlformats.org/officeDocument/2006/relationships/hyperlink" Target="http://www.algebra.hr/" TargetMode="External"/><Relationship Id="rId57" Type="http://schemas.openxmlformats.org/officeDocument/2006/relationships/image" Target="../media/image41.png"/><Relationship Id="rId10" Type="http://schemas.openxmlformats.org/officeDocument/2006/relationships/image" Target="../media/image16.png"/><Relationship Id="rId19" Type="http://schemas.openxmlformats.org/officeDocument/2006/relationships/hyperlink" Target="http://www.racunalo.com/" TargetMode="External"/><Relationship Id="rId31" Type="http://schemas.openxmlformats.org/officeDocument/2006/relationships/image" Target="../media/image27.jpeg"/><Relationship Id="rId44" Type="http://schemas.openxmlformats.org/officeDocument/2006/relationships/image" Target="../media/image34.png"/><Relationship Id="rId52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image" Target="../media/image25.png"/><Relationship Id="rId30" Type="http://schemas.openxmlformats.org/officeDocument/2006/relationships/hyperlink" Target="http://www.raza-tpz.hr/" TargetMode="External"/><Relationship Id="rId35" Type="http://schemas.openxmlformats.org/officeDocument/2006/relationships/hyperlink" Target="http://www.avalon.hr/" TargetMode="External"/><Relationship Id="rId43" Type="http://schemas.openxmlformats.org/officeDocument/2006/relationships/hyperlink" Target="http://www.microsoft.com/croatia" TargetMode="External"/><Relationship Id="rId48" Type="http://schemas.openxmlformats.org/officeDocument/2006/relationships/image" Target="../media/image36.jpeg"/><Relationship Id="rId56" Type="http://schemas.openxmlformats.org/officeDocument/2006/relationships/image" Target="../media/image40.gif"/><Relationship Id="rId8" Type="http://schemas.openxmlformats.org/officeDocument/2006/relationships/image" Target="../media/image14.jpeg"/><Relationship Id="rId51" Type="http://schemas.openxmlformats.org/officeDocument/2006/relationships/hyperlink" Target="http://www.racunarstvo.hr/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8313" y="379413"/>
            <a:ext cx="8302625" cy="27797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3294063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82950" y="3294063"/>
            <a:ext cx="2660650" cy="1533525"/>
          </a:xfrm>
          <a:prstGeom prst="rect">
            <a:avLst/>
          </a:prstGeom>
          <a:solidFill>
            <a:srgbClr val="567F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>
                <a:latin typeface="Trebuchet MS" panose="020B0603020202020204" pitchFamily="34" charset="0"/>
              </a:rPr>
              <a:t>Zagreb,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 smtClean="0">
                <a:latin typeface="Trebuchet MS" panose="020B0603020202020204" pitchFamily="34" charset="0"/>
              </a:rPr>
              <a:t>24.09.2015.</a:t>
            </a:r>
            <a:endParaRPr lang="hr-HR" dirty="0">
              <a:latin typeface="Trebuchet MS" panose="020B0603020202020204" pitchFamily="34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>
                <a:latin typeface="Trebuchet MS" panose="020B0603020202020204" pitchFamily="34" charset="0"/>
              </a:rPr>
              <a:t>Hotel Antunović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960938"/>
            <a:ext cx="12668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4956175"/>
            <a:ext cx="1252537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84538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3278188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8313" y="4965700"/>
            <a:ext cx="2655887" cy="15335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0" name="Rectangle 9"/>
          <p:cNvSpPr/>
          <p:nvPr/>
        </p:nvSpPr>
        <p:spPr>
          <a:xfrm>
            <a:off x="6108700" y="4956175"/>
            <a:ext cx="2662238" cy="1533525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294063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09600"/>
            <a:ext cx="71342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5211763"/>
            <a:ext cx="141128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3" r="10736"/>
          <a:stretch/>
        </p:blipFill>
        <p:spPr>
          <a:xfrm>
            <a:off x="6372270" y="5458120"/>
            <a:ext cx="2137492" cy="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575" y="379413"/>
            <a:ext cx="8301038" cy="1603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409575" y="3749675"/>
            <a:ext cx="2660650" cy="1016000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>
                <a:solidFill>
                  <a:schemeClr val="tx1"/>
                </a:solidFill>
                <a:latin typeface="Trebuchet MS" panose="020B0603020202020204" pitchFamily="34" charset="0"/>
              </a:rPr>
              <a:t>Zagreb,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24.09.2015.</a:t>
            </a:r>
            <a:endParaRPr lang="hr-H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4870450"/>
            <a:ext cx="1271588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071688"/>
            <a:ext cx="1270800" cy="15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071688"/>
            <a:ext cx="12700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4870449"/>
            <a:ext cx="1271587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474663"/>
            <a:ext cx="4605338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247221" y="2265828"/>
            <a:ext cx="5463392" cy="2133452"/>
          </a:xfrm>
          <a:prstGeom prst="rect">
            <a:avLst/>
          </a:prstGeom>
        </p:spPr>
        <p:txBody>
          <a:bodyPr/>
          <a:lstStyle>
            <a:lvl1pPr algn="ctr">
              <a:defRPr sz="2800" b="0">
                <a:solidFill>
                  <a:schemeClr val="bg2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5454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484" y="796842"/>
            <a:ext cx="852515" cy="60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25" y="1720527"/>
            <a:ext cx="1365993" cy="27440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53568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r-HR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750107" y="120540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14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Rectangle 16"/>
          <p:cNvSpPr/>
          <p:nvPr userDrawn="1"/>
        </p:nvSpPr>
        <p:spPr>
          <a:xfrm>
            <a:off x="205410" y="202635"/>
            <a:ext cx="2448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GENERALNI</a:t>
            </a:r>
            <a:r>
              <a:rPr lang="hr-HR" sz="16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SPONZOR</a:t>
            </a:r>
            <a:endParaRPr lang="hr-H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HP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3" y="726369"/>
            <a:ext cx="1410816" cy="141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>
            <a:spLocks/>
          </p:cNvSpPr>
          <p:nvPr userDrawn="1"/>
        </p:nvSpPr>
        <p:spPr>
          <a:xfrm>
            <a:off x="2900313" y="202635"/>
            <a:ext cx="2448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GENERALNI</a:t>
            </a:r>
            <a:r>
              <a:rPr lang="hr-HR" sz="105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MEDIJSKI SPONZOR</a:t>
            </a:r>
            <a:endParaRPr lang="hr-HR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ve&amp;ccaron;ernji lis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00" y="1049359"/>
            <a:ext cx="2499425" cy="53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1160451" y="2310772"/>
            <a:ext cx="3133924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GLAVNI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SPONZORI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05410" y="4625281"/>
            <a:ext cx="8684589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MEDIJSKI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PARNTERI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info kod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51" y="2674789"/>
            <a:ext cx="900000" cy="6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obilityday.com/Content/MobilityDay2015/Uploads/T%20HT%20logo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4" y="2696983"/>
            <a:ext cx="900000" cy="56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eam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38" y="2727734"/>
            <a:ext cx="936000" cy="50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>
            <a:spLocks/>
          </p:cNvSpPr>
          <p:nvPr userDrawn="1"/>
        </p:nvSpPr>
        <p:spPr>
          <a:xfrm>
            <a:off x="5708188" y="202635"/>
            <a:ext cx="168829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ON-LINE</a:t>
            </a:r>
            <a:r>
              <a:rPr lang="hr-HR" sz="105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PARTNER</a:t>
            </a:r>
            <a:endParaRPr lang="hr-HR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6" name="Picture 12" descr="tportal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445" y="1049359"/>
            <a:ext cx="1710223" cy="4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ICT Business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" y="5034906"/>
            <a:ext cx="6667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mobilityday.com/Content/MobilityDay2015/Uploads/IT%20Biz%20Crunch.PNG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77" y="4986925"/>
            <a:ext cx="567431" cy="37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infotrend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54" y="5011093"/>
            <a:ext cx="8096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obil.hr">
            <a:hlinkClick r:id="rId17"/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25" y="4915843"/>
            <a:ext cx="857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http://mobilityday.com/Content/MobilityDay2015/Uploads/Novi%20milenij%20logo.png">
            <a:hlinkClick r:id="rId19"/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21" y="5050675"/>
            <a:ext cx="1025352" cy="2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acunalo.com">
            <a:hlinkClick r:id="rId21"/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19" y="5115868"/>
            <a:ext cx="11430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vidi.hr">
            <a:hlinkClick r:id="rId23"/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5" y="5030143"/>
            <a:ext cx="8572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mobilityday.com/Content/MobilityDay2014/Uploads/croPC.png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60" y="5044431"/>
            <a:ext cx="10953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q magazine">
            <a:hlinkClick r:id="rId26"/>
          </p:cNvPr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5" y="5039668"/>
            <a:ext cx="28575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hgk-it">
            <a:hlinkClick r:id="rId28"/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4" y="2815292"/>
            <a:ext cx="1260000" cy="3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aza">
            <a:hlinkClick r:id="rId30"/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601" y="2711383"/>
            <a:ext cx="432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eta">
            <a:hlinkClick r:id="rId32"/>
          </p:cNvPr>
          <p:cNvPicPr>
            <a:picLocks noChangeAspect="1" noChangeArrowheads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32" y="2691583"/>
            <a:ext cx="828000" cy="5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 userDrawn="1"/>
        </p:nvSpPr>
        <p:spPr>
          <a:xfrm>
            <a:off x="5152392" y="2321360"/>
            <a:ext cx="3133924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POKROVITELJI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3712369" y="5655806"/>
            <a:ext cx="1661656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DIGITALNI P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ARNER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2" name="Picture 28" descr="http://mobilityday.com/Content/MobilityDay2015/Uploads/AKCIJA_RED.png"/>
          <p:cNvPicPr>
            <a:picLocks noChangeAspect="1" noChangeArrowheads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970" y="6086111"/>
            <a:ext cx="10096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 userDrawn="1"/>
        </p:nvSpPr>
        <p:spPr>
          <a:xfrm>
            <a:off x="207398" y="3692211"/>
            <a:ext cx="8684589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SPONZORI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5" name="Picture 31" descr="avalon logo">
            <a:hlinkClick r:id="rId35"/>
          </p:cNvPr>
          <p:cNvPicPr>
            <a:picLocks noChangeAspect="1" noChangeArrowheads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10" b="4624"/>
          <a:stretch/>
        </p:blipFill>
        <p:spPr bwMode="auto">
          <a:xfrm>
            <a:off x="1500320" y="4146327"/>
            <a:ext cx="921110" cy="2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mobilityday.com/Content/MobilityDay2015/Uploads/CROZ.JPG">
            <a:hlinkClick r:id="rId37"/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54" y="3998136"/>
            <a:ext cx="929838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Euroherc">
            <a:hlinkClick r:id="rId39"/>
          </p:cNvPr>
          <p:cNvPicPr>
            <a:picLocks noChangeAspect="1" noChangeArrowheads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16" y="4090757"/>
            <a:ext cx="1320603" cy="34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Fina">
            <a:hlinkClick r:id="rId41"/>
          </p:cNvPr>
          <p:cNvPicPr>
            <a:picLocks noChangeAspect="1" noChangeArrowheads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443" y="4155354"/>
            <a:ext cx="1146955" cy="2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Microsoft">
            <a:hlinkClick r:id="rId43"/>
          </p:cNvPr>
          <p:cNvPicPr>
            <a:picLocks noChangeAspect="1" noChangeArrowheads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22" y="4046270"/>
            <a:ext cx="1202117" cy="43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://mobilityday.com/Content/MobilityDay2015/Uploads/opel%20logo%20final%20vektori-01.jpg">
            <a:hlinkClick r:id="rId45"/>
          </p:cNvPr>
          <p:cNvPicPr>
            <a:picLocks noChangeAspect="1" noChangeArrowheads="1"/>
          </p:cNvPicPr>
          <p:nvPr userDrawn="1"/>
        </p:nvPicPr>
        <p:blipFill>
          <a:blip r:embed="rId4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806" y="3904498"/>
            <a:ext cx="684642" cy="72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tel antunović">
            <a:hlinkClick r:id="rId47"/>
          </p:cNvPr>
          <p:cNvPicPr>
            <a:picLocks noChangeAspect="1" noChangeArrowheads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1" y="4034083"/>
            <a:ext cx="1122585" cy="4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 userDrawn="1"/>
        </p:nvSpPr>
        <p:spPr>
          <a:xfrm>
            <a:off x="205411" y="5653831"/>
            <a:ext cx="3133924" cy="2191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AKADEMSKI PARTNER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7" name="Picture 38" descr="Algebra">
            <a:hlinkClick r:id="rId49"/>
          </p:cNvPr>
          <p:cNvPicPr>
            <a:picLocks noChangeAspect="1" noChangeArrowheads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21" y="5997693"/>
            <a:ext cx="5715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9" descr="Računarstvo visoka škola">
            <a:hlinkClick r:id="rId51"/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96" y="5997693"/>
            <a:ext cx="571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 userDrawn="1"/>
        </p:nvSpPr>
        <p:spPr>
          <a:xfrm>
            <a:off x="5795445" y="5654524"/>
            <a:ext cx="3133924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PRIJATELJI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KONFERENCIJE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67" name="Picture 43" descr="http://mobilityday.com/Content/MobilityDay2015/Uploads/maras_logo_cmyk.jpg">
            <a:hlinkClick r:id="rId53"/>
          </p:cNvPr>
          <p:cNvPicPr>
            <a:picLocks noChangeAspect="1" noChangeArrowheads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417" y="6210962"/>
            <a:ext cx="1199055" cy="14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span">
            <a:hlinkClick r:id="rId55"/>
          </p:cNvPr>
          <p:cNvPicPr>
            <a:picLocks noChangeAspect="1" noChangeArrowheads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46" y="6196401"/>
            <a:ext cx="569711" cy="2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an"/>
          <p:cNvPicPr>
            <a:picLocks noChangeAspect="1" noChangeArrowheads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731" y="4031473"/>
            <a:ext cx="581025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76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1736" y="184975"/>
            <a:ext cx="8180871" cy="77863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94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843" y="184976"/>
            <a:ext cx="298800" cy="3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94" y="184975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844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25" y="299492"/>
            <a:ext cx="7873506" cy="528144"/>
          </a:xfrm>
          <a:prstGeom prst="rect">
            <a:avLst/>
          </a:prstGeom>
        </p:spPr>
        <p:txBody>
          <a:bodyPr/>
          <a:lstStyle>
            <a:lvl1pPr algn="ctr">
              <a:defRPr sz="2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35" y="1089427"/>
            <a:ext cx="8872780" cy="53319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6" y="6490580"/>
            <a:ext cx="776529" cy="2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32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5412" y="186217"/>
            <a:ext cx="8060701" cy="777396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187805"/>
            <a:ext cx="296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86217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07626" y="1410850"/>
            <a:ext cx="428699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hr-HR" noProof="0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205412" y="1410849"/>
            <a:ext cx="4226756" cy="487362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82257" y="315366"/>
            <a:ext cx="7115505" cy="528144"/>
          </a:xfrm>
          <a:prstGeom prst="rect">
            <a:avLst/>
          </a:prstGeom>
        </p:spPr>
        <p:txBody>
          <a:bodyPr/>
          <a:lstStyle>
            <a:lvl1pPr algn="ctr">
              <a:defRPr sz="2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6" y="6490580"/>
            <a:ext cx="776529" cy="2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39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52588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03275"/>
            <a:ext cx="6381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73538"/>
            <a:ext cx="641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411" y="195143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Rectangle 9"/>
          <p:cNvSpPr/>
          <p:nvPr/>
        </p:nvSpPr>
        <p:spPr>
          <a:xfrm>
            <a:off x="204788" y="2495550"/>
            <a:ext cx="1309687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336925"/>
            <a:ext cx="6429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3125" y="3336925"/>
            <a:ext cx="641350" cy="78898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873125" y="803275"/>
            <a:ext cx="641350" cy="788988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201613" y="1644650"/>
            <a:ext cx="641350" cy="788988"/>
          </a:xfrm>
          <a:prstGeom prst="rect">
            <a:avLst/>
          </a:prstGeom>
          <a:solidFill>
            <a:srgbClr val="29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201613" y="4178300"/>
            <a:ext cx="641350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88913" y="5027613"/>
            <a:ext cx="1322387" cy="788987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876925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8913" y="5876925"/>
            <a:ext cx="641350" cy="787400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579563" y="195263"/>
            <a:ext cx="7385050" cy="22447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1695450" y="1495425"/>
            <a:ext cx="4476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1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37306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579563" y="2495550"/>
            <a:ext cx="7385050" cy="4168775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695693" y="5354604"/>
            <a:ext cx="7138063" cy="461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2005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00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52588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03275"/>
            <a:ext cx="6381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73538"/>
            <a:ext cx="641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411" y="195143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Rectangle 9"/>
          <p:cNvSpPr/>
          <p:nvPr/>
        </p:nvSpPr>
        <p:spPr>
          <a:xfrm>
            <a:off x="204788" y="2495550"/>
            <a:ext cx="1309687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336925"/>
            <a:ext cx="6429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3125" y="3336925"/>
            <a:ext cx="641350" cy="78898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873125" y="803275"/>
            <a:ext cx="641350" cy="788988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201613" y="1652588"/>
            <a:ext cx="641350" cy="781050"/>
          </a:xfrm>
          <a:prstGeom prst="rect">
            <a:avLst/>
          </a:prstGeom>
          <a:solidFill>
            <a:srgbClr val="29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201613" y="4178300"/>
            <a:ext cx="641350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88913" y="5027613"/>
            <a:ext cx="1322387" cy="788987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876925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8913" y="5876925"/>
            <a:ext cx="641350" cy="787400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579563" y="195263"/>
            <a:ext cx="7385050" cy="22447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1695450" y="1495425"/>
            <a:ext cx="4476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pitanja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79563" y="2495550"/>
            <a:ext cx="7385050" cy="41687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778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695693" y="5354604"/>
            <a:ext cx="7138063" cy="461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2005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98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39888"/>
            <a:ext cx="6381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03275"/>
            <a:ext cx="6381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73538"/>
            <a:ext cx="641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411" y="195143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Rectangle 9"/>
          <p:cNvSpPr/>
          <p:nvPr/>
        </p:nvSpPr>
        <p:spPr>
          <a:xfrm>
            <a:off x="204788" y="2495550"/>
            <a:ext cx="1309687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336925"/>
            <a:ext cx="6429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3125" y="3336925"/>
            <a:ext cx="641350" cy="78898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873125" y="803275"/>
            <a:ext cx="641350" cy="788988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201613" y="1644650"/>
            <a:ext cx="641350" cy="798513"/>
          </a:xfrm>
          <a:prstGeom prst="rect">
            <a:avLst/>
          </a:prstGeom>
          <a:solidFill>
            <a:srgbClr val="29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201613" y="4178300"/>
            <a:ext cx="641350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88913" y="5027613"/>
            <a:ext cx="1322387" cy="788987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876925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8913" y="5876925"/>
            <a:ext cx="641350" cy="787400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579563" y="195263"/>
            <a:ext cx="7385050" cy="22447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1695450" y="1495425"/>
            <a:ext cx="4476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ankete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79563" y="2495550"/>
            <a:ext cx="7385050" cy="41687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7465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695693" y="5354604"/>
            <a:ext cx="7138063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200540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9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4857750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4857750"/>
            <a:ext cx="12477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4857750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4857750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837" y="0"/>
            <a:ext cx="3663315" cy="104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45" y="2882695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2"/>
                </a:solidFill>
                <a:effectLst/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507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xamarin.com/test-cloud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stcloud.xamari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testcloud.xamarin.com/device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bilityday.com/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ljac/HolisticWare.Talks.MobilityDay.2015" TargetMode="External"/><Relationship Id="rId2" Type="http://schemas.openxmlformats.org/officeDocument/2006/relationships/hyperlink" Target="https://www.youtube.com/watch?v=PQMBCoVIABI&amp;feature=youtu.be&amp;t=3431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cvjetko@holisticware.net" TargetMode="External"/><Relationship Id="rId2" Type="http://schemas.openxmlformats.org/officeDocument/2006/relationships/hyperlink" Target="http://www.mobilityday.com/Agenda/Session/12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amarin.com/" TargetMode="External"/><Relationship Id="rId5" Type="http://schemas.openxmlformats.org/officeDocument/2006/relationships/hyperlink" Target="http://holisticware.net/" TargetMode="External"/><Relationship Id="rId4" Type="http://schemas.openxmlformats.org/officeDocument/2006/relationships/hyperlink" Target="mailto:Miljenko.cvjetko@xamarin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xamarin.com/" TargetMode="External"/><Relationship Id="rId2" Type="http://schemas.openxmlformats.org/officeDocument/2006/relationships/hyperlink" Target="https://xamarin.com/insights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insights.xamarin.com/app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nsights.xamarin.com/app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Xamarin.Insights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Monitoring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9977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Test types</a:t>
            </a:r>
            <a:endParaRPr lang="en-US" sz="2000" dirty="0"/>
          </a:p>
          <a:p>
            <a:pPr lvl="1"/>
            <a:r>
              <a:rPr lang="en-US" sz="1600" b="1" dirty="0" smtClean="0"/>
              <a:t>Unit Testing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API testing (libraries) – internals</a:t>
            </a:r>
            <a:br>
              <a:rPr lang="en-US" sz="1600" dirty="0" smtClean="0"/>
            </a:br>
            <a:r>
              <a:rPr lang="en-US" sz="1600" dirty="0" err="1" smtClean="0"/>
              <a:t>.net</a:t>
            </a:r>
            <a:r>
              <a:rPr lang="en-US" sz="1600" dirty="0" smtClean="0"/>
              <a:t>: </a:t>
            </a:r>
            <a:r>
              <a:rPr lang="en-US" sz="1600" dirty="0" err="1"/>
              <a:t>n</a:t>
            </a:r>
            <a:r>
              <a:rPr lang="en-US" sz="1600" dirty="0" err="1" smtClean="0"/>
              <a:t>unit</a:t>
            </a:r>
            <a:r>
              <a:rPr lang="en-US" sz="1600" dirty="0" smtClean="0"/>
              <a:t>, </a:t>
            </a:r>
            <a:r>
              <a:rPr lang="en-US" sz="1600" dirty="0" err="1" smtClean="0"/>
              <a:t>MSTest</a:t>
            </a:r>
            <a:r>
              <a:rPr lang="en-US" sz="1600" dirty="0" smtClean="0"/>
              <a:t>, </a:t>
            </a:r>
            <a:r>
              <a:rPr lang="en-US" sz="1600" dirty="0" err="1" smtClean="0"/>
              <a:t>xUnit</a:t>
            </a:r>
            <a:endParaRPr lang="en-US" sz="1200" dirty="0"/>
          </a:p>
          <a:p>
            <a:pPr lvl="1"/>
            <a:r>
              <a:rPr lang="en-US" sz="1600" b="1" dirty="0" smtClean="0"/>
              <a:t>Integration Testing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b="1" dirty="0" smtClean="0"/>
              <a:t>Regression Testing</a:t>
            </a:r>
          </a:p>
          <a:p>
            <a:pPr lvl="1"/>
            <a:r>
              <a:rPr lang="en-US" sz="1600" b="1" dirty="0" smtClean="0"/>
              <a:t>UI/Acceptance/Functional Testing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end to end</a:t>
            </a:r>
            <a:br>
              <a:rPr lang="en-US" sz="1600" dirty="0" smtClean="0"/>
            </a:br>
            <a:r>
              <a:rPr lang="en-US" sz="1600" dirty="0" smtClean="0"/>
              <a:t>user interaction simulation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marL="0" lvl="0" indent="0">
              <a:buNone/>
            </a:pPr>
            <a:r>
              <a:rPr lang="en-US" sz="2000" dirty="0">
                <a:solidFill>
                  <a:srgbClr val="44546A"/>
                </a:solidFill>
              </a:rPr>
              <a:t>Test </a:t>
            </a:r>
            <a:r>
              <a:rPr lang="en-US" sz="2000" dirty="0" smtClean="0">
                <a:solidFill>
                  <a:srgbClr val="44546A"/>
                </a:solidFill>
              </a:rPr>
              <a:t>process</a:t>
            </a:r>
            <a:endParaRPr lang="en-US" sz="1600" dirty="0" smtClean="0"/>
          </a:p>
          <a:p>
            <a:pPr lvl="1"/>
            <a:r>
              <a:rPr lang="en-US" sz="1600" dirty="0" smtClean="0"/>
              <a:t>Arrange</a:t>
            </a:r>
            <a:br>
              <a:rPr lang="en-US" sz="1600" dirty="0" smtClean="0"/>
            </a:br>
            <a:r>
              <a:rPr lang="en-US" sz="1600" dirty="0" smtClean="0"/>
              <a:t>prepare test (data, </a:t>
            </a:r>
            <a:r>
              <a:rPr lang="en-US" sz="1600" dirty="0" err="1" smtClean="0"/>
              <a:t>envirnonment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Act</a:t>
            </a:r>
            <a:br>
              <a:rPr lang="en-US" sz="1600" dirty="0" smtClean="0"/>
            </a:br>
            <a:r>
              <a:rPr lang="en-US" sz="1600" dirty="0" smtClean="0"/>
              <a:t>do something perform actions</a:t>
            </a:r>
          </a:p>
          <a:p>
            <a:pPr lvl="1"/>
            <a:r>
              <a:rPr lang="en-US" sz="1600" dirty="0" smtClean="0"/>
              <a:t>Assert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Validate/Verify results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Testing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49" y="1107917"/>
            <a:ext cx="4665065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8639386" cy="529288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err="1" smtClean="0"/>
              <a:t>Xamarin.UI</a:t>
            </a:r>
            <a:r>
              <a:rPr lang="en-US" dirty="0" smtClean="0"/>
              <a:t> </a:t>
            </a:r>
            <a:r>
              <a:rPr lang="en-US" dirty="0"/>
              <a:t>test</a:t>
            </a:r>
            <a:r>
              <a:rPr lang="en-US" sz="1600" dirty="0"/>
              <a:t>	</a:t>
            </a:r>
          </a:p>
          <a:p>
            <a:pPr lvl="1"/>
            <a:r>
              <a:rPr lang="en-US" sz="2000" dirty="0" smtClean="0"/>
              <a:t>automating </a:t>
            </a:r>
            <a:r>
              <a:rPr lang="en-US" sz="2000" dirty="0"/>
              <a:t>testing library	</a:t>
            </a:r>
            <a:endParaRPr lang="en-US" sz="2000" dirty="0" smtClean="0"/>
          </a:p>
          <a:p>
            <a:pPr lvl="1"/>
            <a:r>
              <a:rPr lang="en-US" sz="2000" dirty="0" smtClean="0"/>
              <a:t>enables </a:t>
            </a:r>
          </a:p>
          <a:p>
            <a:pPr lvl="2"/>
            <a:r>
              <a:rPr lang="en-US" sz="1600" dirty="0" smtClean="0"/>
              <a:t>querying </a:t>
            </a:r>
            <a:r>
              <a:rPr lang="en-US" sz="1600" dirty="0"/>
              <a:t>UI to find out information about </a:t>
            </a:r>
            <a:r>
              <a:rPr lang="en-US" sz="1600" dirty="0" smtClean="0"/>
              <a:t>controls/views/widgets</a:t>
            </a:r>
          </a:p>
          <a:p>
            <a:pPr lvl="2"/>
            <a:r>
              <a:rPr lang="en-US" sz="1600" dirty="0" smtClean="0"/>
              <a:t>simulation </a:t>
            </a:r>
            <a:r>
              <a:rPr lang="en-US" sz="1600" dirty="0"/>
              <a:t>of user </a:t>
            </a:r>
            <a:r>
              <a:rPr lang="en-US" sz="1600" dirty="0" smtClean="0"/>
              <a:t>interactions</a:t>
            </a:r>
          </a:p>
          <a:p>
            <a:pPr lvl="1"/>
            <a:r>
              <a:rPr lang="en-US" sz="2000" dirty="0" smtClean="0"/>
              <a:t>based on</a:t>
            </a:r>
          </a:p>
          <a:p>
            <a:pPr lvl="2"/>
            <a:r>
              <a:rPr lang="en-US" sz="1600" dirty="0" smtClean="0"/>
              <a:t>Calabash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popular </a:t>
            </a:r>
            <a:r>
              <a:rPr lang="en-US" sz="1600" dirty="0"/>
              <a:t>device UI testing </a:t>
            </a:r>
            <a:r>
              <a:rPr lang="en-US" sz="1600" dirty="0" smtClean="0"/>
              <a:t>framework</a:t>
            </a:r>
          </a:p>
          <a:p>
            <a:pPr lvl="2"/>
            <a:r>
              <a:rPr lang="en-US" sz="1600" dirty="0" err="1" smtClean="0"/>
              <a:t>Nunit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enables </a:t>
            </a:r>
            <a:r>
              <a:rPr lang="en-US" sz="1600" dirty="0"/>
              <a:t>creating readable </a:t>
            </a:r>
            <a:r>
              <a:rPr lang="en-US" sz="1600" dirty="0" err="1"/>
              <a:t>c#</a:t>
            </a:r>
            <a:r>
              <a:rPr lang="en-US" sz="1600" dirty="0"/>
              <a:t> UI Tests </a:t>
            </a:r>
            <a:r>
              <a:rPr lang="en-US" sz="1600" dirty="0" smtClean="0"/>
              <a:t>for</a:t>
            </a:r>
          </a:p>
          <a:p>
            <a:pPr lvl="3"/>
            <a:r>
              <a:rPr lang="en-US" sz="1600" dirty="0" smtClean="0"/>
              <a:t>iOS </a:t>
            </a:r>
            <a:r>
              <a:rPr lang="en-US" sz="1600"/>
              <a:t>	</a:t>
            </a:r>
            <a:r>
              <a:rPr lang="en-US" sz="1600" smtClean="0"/>
              <a:t>(+</a:t>
            </a:r>
            <a:r>
              <a:rPr lang="en-US" sz="1600" dirty="0" err="1" smtClean="0"/>
              <a:t>Xamarin.iOS</a:t>
            </a:r>
            <a:r>
              <a:rPr lang="en-US" sz="1600" dirty="0" smtClean="0"/>
              <a:t>)</a:t>
            </a:r>
          </a:p>
          <a:p>
            <a:pPr lvl="3"/>
            <a:r>
              <a:rPr lang="en-US" sz="1600" dirty="0" smtClean="0"/>
              <a:t>Android </a:t>
            </a:r>
            <a:r>
              <a:rPr lang="en-US" sz="1600" dirty="0"/>
              <a:t>	(+ </a:t>
            </a:r>
            <a:r>
              <a:rPr lang="en-US" sz="1600" dirty="0" err="1" smtClean="0"/>
              <a:t>Xamarin.Android</a:t>
            </a:r>
            <a:r>
              <a:rPr lang="en-US" sz="1600" dirty="0" smtClean="0"/>
              <a:t>)</a:t>
            </a:r>
          </a:p>
          <a:p>
            <a:pPr lvl="3"/>
            <a:r>
              <a:rPr lang="en-US" sz="1600" dirty="0" smtClean="0"/>
              <a:t>hybrid apps</a:t>
            </a:r>
          </a:p>
          <a:p>
            <a:pPr lvl="2"/>
            <a:r>
              <a:rPr lang="en-US" dirty="0" smtClean="0"/>
              <a:t>tests run</a:t>
            </a:r>
          </a:p>
          <a:p>
            <a:pPr lvl="3"/>
            <a:r>
              <a:rPr lang="en-US" sz="1600" dirty="0" smtClean="0"/>
              <a:t>locally on</a:t>
            </a:r>
          </a:p>
          <a:p>
            <a:pPr lvl="4"/>
            <a:r>
              <a:rPr lang="en-US" sz="1600" dirty="0" smtClean="0"/>
              <a:t>emulator/simulator</a:t>
            </a:r>
          </a:p>
          <a:p>
            <a:pPr lvl="4"/>
            <a:r>
              <a:rPr lang="en-US" sz="1600" dirty="0"/>
              <a:t>d</a:t>
            </a:r>
            <a:r>
              <a:rPr lang="en-US" sz="1600" dirty="0" smtClean="0"/>
              <a:t>evice</a:t>
            </a:r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382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8639386" cy="529288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Architecture &amp; Project Types</a:t>
            </a:r>
            <a:r>
              <a:rPr lang="en-US" sz="1600" dirty="0"/>
              <a:t>	</a:t>
            </a:r>
          </a:p>
          <a:p>
            <a:pPr lvl="1"/>
            <a:r>
              <a:rPr lang="en-US" sz="2000" dirty="0" smtClean="0"/>
              <a:t>Client / server </a:t>
            </a:r>
          </a:p>
          <a:p>
            <a:pPr lvl="2"/>
            <a:r>
              <a:rPr lang="en-US" sz="1600" dirty="0" smtClean="0"/>
              <a:t>Client - </a:t>
            </a:r>
            <a:r>
              <a:rPr lang="en-US" sz="1600" dirty="0" err="1" smtClean="0"/>
              <a:t>NUnit</a:t>
            </a:r>
            <a:r>
              <a:rPr lang="en-US" sz="1600" dirty="0" smtClean="0"/>
              <a:t> library</a:t>
            </a:r>
          </a:p>
          <a:p>
            <a:pPr lvl="2"/>
            <a:r>
              <a:rPr lang="en-US" sz="1600" dirty="0" smtClean="0"/>
              <a:t>Server – embedded in the App</a:t>
            </a:r>
            <a:br>
              <a:rPr lang="en-US" sz="1600" dirty="0" smtClean="0"/>
            </a:br>
            <a:r>
              <a:rPr lang="en-US" sz="1600" dirty="0" smtClean="0"/>
              <a:t>HTTP + JSON protocol </a:t>
            </a:r>
          </a:p>
          <a:p>
            <a:pPr lvl="1"/>
            <a:r>
              <a:rPr lang="en-US" sz="1600" dirty="0" smtClean="0"/>
              <a:t>Client - </a:t>
            </a:r>
            <a:r>
              <a:rPr lang="en-US" sz="1600" dirty="0" err="1" smtClean="0"/>
              <a:t>Nunit</a:t>
            </a:r>
            <a:r>
              <a:rPr lang="en-US" sz="1600" dirty="0" smtClean="0"/>
              <a:t> library </a:t>
            </a:r>
          </a:p>
          <a:p>
            <a:pPr lvl="2"/>
            <a:r>
              <a:rPr lang="en-US" sz="1600" dirty="0" smtClean="0"/>
              <a:t>unit testing</a:t>
            </a:r>
          </a:p>
          <a:p>
            <a:pPr lvl="3"/>
            <a:r>
              <a:rPr lang="en-US" sz="1600" dirty="0" smtClean="0"/>
              <a:t>Arrange</a:t>
            </a:r>
          </a:p>
          <a:p>
            <a:pPr lvl="3"/>
            <a:r>
              <a:rPr lang="en-US" sz="1600" dirty="0" smtClean="0"/>
              <a:t>Act</a:t>
            </a:r>
          </a:p>
          <a:p>
            <a:pPr lvl="3"/>
            <a:r>
              <a:rPr lang="en-US" sz="1600" dirty="0" smtClean="0"/>
              <a:t>Assert</a:t>
            </a:r>
          </a:p>
          <a:p>
            <a:pPr lvl="2"/>
            <a:r>
              <a:rPr lang="en-US" sz="1600" dirty="0" smtClean="0"/>
              <a:t>Communicates with server</a:t>
            </a:r>
          </a:p>
          <a:p>
            <a:pPr lvl="1"/>
            <a:r>
              <a:rPr lang="en-US" sz="1600" dirty="0" smtClean="0"/>
              <a:t>Server</a:t>
            </a:r>
          </a:p>
          <a:p>
            <a:pPr lvl="2"/>
            <a:r>
              <a:rPr lang="en-US" sz="1600" dirty="0" smtClean="0"/>
              <a:t>Calabash </a:t>
            </a:r>
          </a:p>
          <a:p>
            <a:pPr lvl="3"/>
            <a:r>
              <a:rPr lang="en-US" sz="1600" dirty="0" smtClean="0"/>
              <a:t>iOS </a:t>
            </a:r>
            <a:br>
              <a:rPr lang="en-US" sz="1600" dirty="0" smtClean="0"/>
            </a:br>
            <a:r>
              <a:rPr lang="en-US" sz="1600" dirty="0" smtClean="0"/>
              <a:t>embedded in the app </a:t>
            </a:r>
            <a:br>
              <a:rPr lang="en-US" sz="1600" dirty="0" smtClean="0"/>
            </a:br>
            <a:r>
              <a:rPr lang="en-US" sz="1600" dirty="0" smtClean="0"/>
              <a:t>must be explicitly started in </a:t>
            </a:r>
            <a:r>
              <a:rPr lang="en-US" sz="1600" dirty="0" err="1" smtClean="0"/>
              <a:t>FinishedLaunching</a:t>
            </a:r>
            <a:endParaRPr lang="en-US" sz="1600" dirty="0" smtClean="0"/>
          </a:p>
          <a:p>
            <a:pPr lvl="3"/>
            <a:r>
              <a:rPr lang="en-US" sz="1600" dirty="0" smtClean="0"/>
              <a:t>Android</a:t>
            </a:r>
            <a:br>
              <a:rPr lang="en-US" sz="1600" dirty="0" smtClean="0"/>
            </a:br>
            <a:r>
              <a:rPr lang="en-US" sz="1600" dirty="0" smtClean="0"/>
              <a:t>service signed with the same key (the same app)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sz="1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02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04" y="1107916"/>
            <a:ext cx="2997616" cy="416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Architecture.Android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03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4" y="1450373"/>
            <a:ext cx="7644931" cy="49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Architecture.iOS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04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14015"/>
            <a:ext cx="7545177" cy="48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8639386" cy="5376011"/>
          </a:xfrm>
        </p:spPr>
        <p:txBody>
          <a:bodyPr/>
          <a:lstStyle/>
          <a:p>
            <a:r>
              <a:rPr lang="en-US" sz="2400" dirty="0" smtClean="0"/>
              <a:t>Arrange</a:t>
            </a:r>
          </a:p>
          <a:p>
            <a:pPr lvl="1"/>
            <a:r>
              <a:rPr lang="en-US" sz="2000" dirty="0" err="1" smtClean="0"/>
              <a:t>Iapp</a:t>
            </a:r>
            <a:r>
              <a:rPr lang="en-US" sz="2000" dirty="0" smtClean="0"/>
              <a:t> interface</a:t>
            </a:r>
          </a:p>
          <a:p>
            <a:pPr lvl="2"/>
            <a:r>
              <a:rPr lang="en-US" dirty="0" smtClean="0"/>
              <a:t>Factory builder</a:t>
            </a:r>
            <a:br>
              <a:rPr lang="en-US" dirty="0" smtClean="0"/>
            </a:br>
            <a:r>
              <a:rPr lang="en-US" dirty="0" err="1" smtClean="0"/>
              <a:t>ConfigureApp</a:t>
            </a:r>
            <a:endParaRPr lang="en-US" dirty="0" smtClean="0"/>
          </a:p>
          <a:p>
            <a:pPr lvl="3"/>
            <a:r>
              <a:rPr lang="en-US" dirty="0" err="1" smtClean="0"/>
              <a:t>AndroidApp</a:t>
            </a:r>
            <a:endParaRPr lang="en-US" dirty="0" smtClean="0"/>
          </a:p>
          <a:p>
            <a:pPr lvl="3"/>
            <a:r>
              <a:rPr lang="en-US" dirty="0" err="1" smtClean="0"/>
              <a:t>iOSApp</a:t>
            </a:r>
            <a:endParaRPr lang="en-US" dirty="0"/>
          </a:p>
          <a:p>
            <a:pPr lvl="1"/>
            <a:r>
              <a:rPr lang="en-US" sz="2000" dirty="0" smtClean="0"/>
              <a:t>Fluent Interface (extension methods)</a:t>
            </a:r>
          </a:p>
          <a:p>
            <a:pPr lvl="2"/>
            <a:r>
              <a:rPr lang="en-US" sz="1600" dirty="0" smtClean="0"/>
              <a:t>Loading</a:t>
            </a:r>
          </a:p>
          <a:p>
            <a:pPr lvl="3"/>
            <a:r>
              <a:rPr lang="en-US" sz="1600" dirty="0" err="1" smtClean="0"/>
              <a:t>ApkFile</a:t>
            </a:r>
            <a:r>
              <a:rPr lang="en-US" sz="1600" dirty="0" smtClean="0"/>
              <a:t>(“path”)</a:t>
            </a:r>
          </a:p>
          <a:p>
            <a:pPr lvl="3"/>
            <a:r>
              <a:rPr lang="en-US" sz="1600" dirty="0" err="1" smtClean="0"/>
              <a:t>AppBundle</a:t>
            </a:r>
            <a:r>
              <a:rPr lang="en-US" sz="1600" dirty="0" smtClean="0"/>
              <a:t>(“</a:t>
            </a:r>
            <a:r>
              <a:rPr lang="en-US" sz="1600" dirty="0"/>
              <a:t>path</a:t>
            </a:r>
            <a:r>
              <a:rPr lang="en-US" sz="1600" dirty="0" smtClean="0"/>
              <a:t>”)</a:t>
            </a:r>
          </a:p>
          <a:p>
            <a:pPr lvl="3"/>
            <a:r>
              <a:rPr lang="en-US" sz="1600" dirty="0" err="1" smtClean="0"/>
              <a:t>InstalledApp</a:t>
            </a:r>
            <a:r>
              <a:rPr lang="en-US" sz="1600" dirty="0" smtClean="0"/>
              <a:t>(“identifier”)</a:t>
            </a:r>
            <a:endParaRPr lang="en-US" sz="1600" dirty="0"/>
          </a:p>
          <a:p>
            <a:pPr lvl="2"/>
            <a:r>
              <a:rPr lang="en-US" sz="1600" dirty="0" err="1"/>
              <a:t>StartApp</a:t>
            </a:r>
            <a:r>
              <a:rPr lang="en-US" sz="1600" dirty="0" smtClean="0"/>
              <a:t>()</a:t>
            </a:r>
            <a:br>
              <a:rPr lang="en-US" sz="1600" dirty="0" smtClean="0"/>
            </a:br>
            <a:endParaRPr lang="en-US" sz="1600" dirty="0" smtClean="0"/>
          </a:p>
          <a:p>
            <a:pPr marL="914400" lvl="2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ConfigureApp.iOS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InstalledApp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com.company.app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StartApp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ConfigureApp.Android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ApkFile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(“../../../blah/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blah.apk</a:t>
            </a:r>
            <a:r>
              <a:rPr lang="en-US" sz="16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StartApp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914400" lvl="2" indent="0"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05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30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8639386" cy="5376011"/>
          </a:xfrm>
        </p:spPr>
        <p:txBody>
          <a:bodyPr/>
          <a:lstStyle/>
          <a:p>
            <a:r>
              <a:rPr lang="en-US" sz="2400" dirty="0" smtClean="0"/>
              <a:t>Act</a:t>
            </a:r>
          </a:p>
          <a:p>
            <a:pPr lvl="1"/>
            <a:r>
              <a:rPr lang="en-US" sz="2000" dirty="0" err="1" smtClean="0"/>
              <a:t>Iapp</a:t>
            </a:r>
            <a:r>
              <a:rPr lang="en-US" sz="2000" dirty="0" smtClean="0"/>
              <a:t> interface</a:t>
            </a:r>
          </a:p>
          <a:p>
            <a:pPr lvl="2"/>
            <a:r>
              <a:rPr lang="en-US" sz="1600" dirty="0" smtClean="0"/>
              <a:t>Acting on UI elements (controls/views/widgets)</a:t>
            </a:r>
            <a:br>
              <a:rPr lang="en-US" sz="1600" dirty="0" smtClean="0"/>
            </a:br>
            <a:endParaRPr lang="en-US" sz="1600" dirty="0" smtClean="0"/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app.Query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DOM object graph/trees -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detailedAppResult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app.Query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	// save the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app.Flash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(&lt;SELECTOR&gt;);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flash object/control/view	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App.Repl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	// Read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Print Loop - interpreter</a:t>
            </a:r>
          </a:p>
          <a:p>
            <a:pPr marL="914400" lvl="2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ree		//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tree DOM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copy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history to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clipboard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app.Tap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c.Marked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(“button“));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app.EnterText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txtName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"text"));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app.WaitFor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	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app.WaitForElement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app.Tap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	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app.SwipeLeft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app.ScrollDown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05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304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Xamarin.UITest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950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Xamarin.Test.Cloud</a:t>
            </a:r>
            <a:endParaRPr lang="en-US" sz="1600" dirty="0" smtClean="0"/>
          </a:p>
          <a:p>
            <a:pPr lvl="1"/>
            <a:r>
              <a:rPr lang="en-US" sz="1600" dirty="0" smtClean="0"/>
              <a:t>Cloud </a:t>
            </a:r>
            <a:r>
              <a:rPr lang="en-US" sz="1600" dirty="0"/>
              <a:t>Service for UI </a:t>
            </a:r>
            <a:r>
              <a:rPr lang="en-US" sz="1600" dirty="0" smtClean="0"/>
              <a:t>Testing</a:t>
            </a:r>
          </a:p>
          <a:p>
            <a:pPr lvl="1"/>
            <a:r>
              <a:rPr lang="en-US" sz="1600" dirty="0" smtClean="0"/>
              <a:t>Runs </a:t>
            </a:r>
          </a:p>
          <a:p>
            <a:pPr lvl="2"/>
            <a:r>
              <a:rPr lang="en-US" sz="1600" dirty="0" err="1" smtClean="0"/>
              <a:t>Xamarin.UITests</a:t>
            </a:r>
            <a:r>
              <a:rPr lang="en-US" sz="1600" dirty="0" smtClean="0"/>
              <a:t> and </a:t>
            </a:r>
          </a:p>
          <a:p>
            <a:pPr lvl="2"/>
            <a:r>
              <a:rPr lang="en-US" sz="1600" dirty="0" smtClean="0"/>
              <a:t>Calabash Tests</a:t>
            </a:r>
          </a:p>
          <a:p>
            <a:r>
              <a:rPr lang="en-US" dirty="0" err="1" smtClean="0"/>
              <a:t>UITests</a:t>
            </a:r>
            <a:endParaRPr lang="en-US" dirty="0" smtClean="0"/>
          </a:p>
          <a:p>
            <a:pPr lvl="1"/>
            <a:r>
              <a:rPr lang="en-US" dirty="0" smtClean="0"/>
              <a:t>Upload </a:t>
            </a:r>
          </a:p>
          <a:p>
            <a:pPr lvl="1"/>
            <a:r>
              <a:rPr lang="en-US" dirty="0" smtClean="0"/>
              <a:t>Run</a:t>
            </a:r>
          </a:p>
          <a:p>
            <a:pPr lvl="1"/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Test.Cloud</a:t>
            </a:r>
            <a:r>
              <a:rPr lang="en-US" dirty="0" smtClean="0"/>
              <a:t>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1" name="Picture 3" descr="C:\Users\moljac\Google Drive\holisticware-web-like-notes\publications\presentations\MobilityDay\2015\images-screenshots\xamarin-test-cloud-l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7" y="2668904"/>
            <a:ext cx="6163845" cy="385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4648458" y="1129637"/>
            <a:ext cx="4226756" cy="529288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hlinkClick r:id="rId3"/>
              </a:rPr>
              <a:t>https://xamarin.com/test-cloud</a:t>
            </a:r>
            <a:endParaRPr lang="en-US" sz="400" dirty="0" smtClean="0"/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https://testcloud.xamarin.com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0906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1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smtClean="0"/>
              <a:t>1800+ Devices (real devices)</a:t>
            </a:r>
            <a:br>
              <a:rPr lang="en-US" sz="2000" dirty="0" smtClean="0"/>
            </a:br>
            <a:r>
              <a:rPr lang="en-US" sz="2000" dirty="0"/>
              <a:t>2015-09-01</a:t>
            </a:r>
            <a:br>
              <a:rPr lang="en-US" sz="2000" dirty="0"/>
            </a:b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testcloud.xamarin.com/devices</a:t>
            </a:r>
            <a:endParaRPr lang="en-US" sz="1600" dirty="0" smtClean="0"/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Test.Cloud</a:t>
            </a:r>
            <a:r>
              <a:rPr lang="en-US" dirty="0" smtClean="0"/>
              <a:t> 02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0" name="Picture 2" descr="C:\Users\moljac\Google Drive\holisticware-web-like-notes\publications\presentations\MobilityDay\2015\images-screenshots\xamarin-test-cloud-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02" y="1991515"/>
            <a:ext cx="8333511" cy="449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/>
          <p:cNvSpPr txBox="1">
            <a:spLocks/>
          </p:cNvSpPr>
          <p:nvPr/>
        </p:nvSpPr>
        <p:spPr>
          <a:xfrm>
            <a:off x="4588457" y="1113011"/>
            <a:ext cx="4226756" cy="529288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Android</a:t>
            </a:r>
          </a:p>
          <a:p>
            <a:r>
              <a:rPr lang="en-US" sz="2000" dirty="0" smtClean="0"/>
              <a:t>iOS 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396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7212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95693" y="4417018"/>
            <a:ext cx="7138063" cy="1399252"/>
          </a:xfrm>
        </p:spPr>
        <p:txBody>
          <a:bodyPr/>
          <a:lstStyle/>
          <a:p>
            <a:r>
              <a:rPr lang="hr-HR" sz="2400" dirty="0" smtClean="0"/>
              <a:t>Ankete su dostupne na:</a:t>
            </a:r>
          </a:p>
          <a:p>
            <a:pPr marL="514350" indent="-514350">
              <a:buAutoNum type="alphaLcParenR"/>
            </a:pPr>
            <a:r>
              <a:rPr lang="hr-HR" sz="2400" dirty="0" smtClean="0"/>
              <a:t>Mobilnim uređajima (Android, Apple, Windows)</a:t>
            </a:r>
          </a:p>
          <a:p>
            <a:pPr marL="514350" indent="-514350">
              <a:buAutoNum type="alphaLcParenR"/>
            </a:pPr>
            <a:r>
              <a:rPr lang="hr-HR" sz="2400" dirty="0" smtClean="0"/>
              <a:t>Web-u </a:t>
            </a:r>
            <a:r>
              <a:rPr lang="hr-HR" sz="2400" dirty="0" smtClean="0">
                <a:hlinkClick r:id="rId2"/>
              </a:rPr>
              <a:t>http://www.mobilityday.com</a:t>
            </a:r>
            <a:r>
              <a:rPr lang="hr-HR" sz="2400" dirty="0" smtClean="0"/>
              <a:t> </a:t>
            </a:r>
          </a:p>
          <a:p>
            <a:r>
              <a:rPr lang="hr-HR" sz="2400" dirty="0" smtClean="0"/>
              <a:t>PIN za pristup se nalazi na poleđini akreditacije i u vašem on-line profilu.</a:t>
            </a:r>
            <a:endParaRPr lang="hr-HR" sz="240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1368363"/>
          </a:xfrm>
        </p:spPr>
        <p:txBody>
          <a:bodyPr/>
          <a:lstStyle/>
          <a:p>
            <a:r>
              <a:rPr lang="hr-HR" dirty="0" smtClean="0"/>
              <a:t>Popunite ankete i osvojite vrijedne nagrade!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466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7" y="1107916"/>
            <a:ext cx="8716979" cy="5292883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Fun Facts</a:t>
            </a:r>
          </a:p>
          <a:p>
            <a:pPr marL="457200" lvl="1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www.youtube.com/watch?v=PQMBCoVIABI&amp;feature=youtu.be&amp;t=3431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dirty="0" smtClean="0"/>
              <a:t>Links</a:t>
            </a:r>
          </a:p>
          <a:p>
            <a:pPr marL="457200" lvl="1" indent="0">
              <a:buNone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github.com/moljac/HolisticWare.Talks.MobilityDay.2015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Test.Cloud</a:t>
            </a:r>
            <a:r>
              <a:rPr lang="en-US" dirty="0" smtClean="0"/>
              <a:t> 03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51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 tooltip="Kako razvijati kvalitetne mobilne aplikacje s alatima Xamarin: UITest, Test.Cloud i Insights"/>
              </a:rPr>
              <a:t>Kako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razvijati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kvalitetne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mobilne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aplikacje</a:t>
            </a:r>
            <a:r>
              <a:rPr lang="en-US" dirty="0">
                <a:hlinkClick r:id="rId2" tooltip="Kako razvijati kvalitetne mobilne aplikacje s alatima Xamarin: UITest, Test.Cloud i Insights"/>
              </a:rPr>
              <a:t> s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alatima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Xamarin</a:t>
            </a:r>
            <a:r>
              <a:rPr lang="en-US" dirty="0">
                <a:hlinkClick r:id="rId2" tooltip="Kako razvijati kvalitetne mobilne aplikacje s alatima Xamarin: UITest, Test.Cloud i Insights"/>
              </a:rPr>
              <a:t>: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UITest</a:t>
            </a:r>
            <a:r>
              <a:rPr lang="en-US" dirty="0">
                <a:hlinkClick r:id="rId2" tooltip="Kako razvijati kvalitetne mobilne aplikacje s alatima Xamarin: UITest, Test.Cloud i Insights"/>
              </a:rPr>
              <a:t>,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Test.Cloud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i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smtClean="0">
                <a:hlinkClick r:id="rId2" tooltip="Kako razvijati kvalitetne mobilne aplikacje s alatima Xamarin: UITest, Test.Cloud i Insights"/>
              </a:rPr>
              <a:t>Insights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3477845" y="4259385"/>
            <a:ext cx="4986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Miljenko Cvjetko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Developer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Software Engineer on </a:t>
            </a:r>
            <a:r>
              <a:rPr lang="en-US" dirty="0" err="1" smtClean="0">
                <a:solidFill>
                  <a:schemeClr val="bg1"/>
                </a:solidFill>
              </a:rPr>
              <a:t>Xamarin</a:t>
            </a:r>
            <a:r>
              <a:rPr lang="en-US" dirty="0" smtClean="0">
                <a:solidFill>
                  <a:schemeClr val="bg1"/>
                </a:solidFill>
              </a:rPr>
              <a:t> Components Team</a:t>
            </a: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mcvjetko@holisticware.net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m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iljenko.cvjetko@xamarin.com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5"/>
              </a:rPr>
              <a:t>https://holisticware.net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6"/>
              </a:rPr>
              <a:t>https://xamarin.com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58" y="1016477"/>
            <a:ext cx="3936451" cy="185948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</a:t>
            </a:r>
            <a:r>
              <a:rPr lang="en-US" dirty="0" smtClean="0"/>
              <a:t> Quality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20" y="2948792"/>
            <a:ext cx="6941127" cy="1777459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9206" y="4849162"/>
            <a:ext cx="4226756" cy="135213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/>
              <a:t>QUALITY </a:t>
            </a:r>
            <a:br>
              <a:rPr lang="en-US" sz="2000" b="1" dirty="0" smtClean="0"/>
            </a:br>
            <a:r>
              <a:rPr lang="en-US" sz="2000" b="1" dirty="0" smtClean="0"/>
              <a:t>HIGH IMPORTANCE</a:t>
            </a:r>
            <a:br>
              <a:rPr lang="en-US" sz="2000" b="1" dirty="0" smtClean="0"/>
            </a:br>
            <a:r>
              <a:rPr lang="en-US" sz="2000" b="1" dirty="0" smtClean="0"/>
              <a:t>mobile</a:t>
            </a:r>
            <a:br>
              <a:rPr lang="en-US" sz="2000" b="1" dirty="0" smtClean="0"/>
            </a:br>
            <a:r>
              <a:rPr lang="en-US" sz="2000" b="1" dirty="0" smtClean="0"/>
              <a:t>not only mobile</a:t>
            </a:r>
          </a:p>
        </p:txBody>
      </p:sp>
    </p:spTree>
    <p:extLst>
      <p:ext uri="{BB962C8B-B14F-4D97-AF65-F5344CB8AC3E}">
        <p14:creationId xmlns:p14="http://schemas.microsoft.com/office/powerpoint/2010/main" val="38292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 err="1" smtClean="0"/>
              <a:t>Xamarin.Process</a:t>
            </a:r>
            <a:endParaRPr lang="en-US" sz="2000" dirty="0" smtClean="0"/>
          </a:p>
          <a:p>
            <a:pPr lvl="1"/>
            <a:r>
              <a:rPr lang="en-US" sz="1600" dirty="0" smtClean="0"/>
              <a:t>2014.Q3</a:t>
            </a:r>
          </a:p>
          <a:p>
            <a:pPr lvl="1"/>
            <a:r>
              <a:rPr lang="en-US" sz="1600" dirty="0"/>
              <a:t>Full / Complete App Development </a:t>
            </a:r>
            <a:r>
              <a:rPr lang="en-US" sz="1600" dirty="0" smtClean="0"/>
              <a:t>Process</a:t>
            </a:r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Xamarin.Process</a:t>
            </a:r>
            <a:endParaRPr lang="en-US" sz="2000" dirty="0" smtClean="0"/>
          </a:p>
          <a:p>
            <a:pPr lvl="1"/>
            <a:r>
              <a:rPr lang="en-US" sz="1600" dirty="0" smtClean="0"/>
              <a:t>Features </a:t>
            </a:r>
            <a:r>
              <a:rPr lang="en-US" sz="1600" dirty="0"/>
              <a:t>stable </a:t>
            </a:r>
            <a:r>
              <a:rPr lang="en-US" sz="1600" dirty="0" smtClean="0"/>
              <a:t>phase for: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Design and Development Tools</a:t>
            </a:r>
          </a:p>
          <a:p>
            <a:pPr lvl="1"/>
            <a:r>
              <a:rPr lang="en-US" sz="1600" dirty="0" smtClean="0"/>
              <a:t>Features </a:t>
            </a:r>
            <a:r>
              <a:rPr lang="en-US" sz="1600" dirty="0"/>
              <a:t>– </a:t>
            </a:r>
            <a:r>
              <a:rPr lang="en-US" sz="1600" dirty="0" smtClean="0"/>
              <a:t>extensions: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Testing</a:t>
            </a:r>
          </a:p>
          <a:p>
            <a:pPr lvl="1"/>
            <a:endParaRPr lang="en-US" sz="1600" dirty="0" smtClean="0"/>
          </a:p>
        </p:txBody>
      </p:sp>
      <p:pic>
        <p:nvPicPr>
          <p:cNvPr id="1026" name="Picture 2" descr="C:\Users\moljac\Google Drive\holisticware-web-like-notes\publications\presentations\MobilityDay\2015\images-screenshots\xamarin-proces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6" y="2739790"/>
            <a:ext cx="8583114" cy="374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5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 smtClean="0"/>
              <a:t>Testing part of the process</a:t>
            </a:r>
            <a:endParaRPr lang="en-US" sz="2000" dirty="0"/>
          </a:p>
          <a:p>
            <a:pPr lvl="1"/>
            <a:r>
              <a:rPr lang="en-US" sz="1600" dirty="0" smtClean="0"/>
              <a:t>Design</a:t>
            </a:r>
            <a:endParaRPr lang="en-US" sz="1600" dirty="0"/>
          </a:p>
          <a:p>
            <a:pPr lvl="1"/>
            <a:r>
              <a:rPr lang="en-US" sz="1600" dirty="0" smtClean="0"/>
              <a:t>Build</a:t>
            </a:r>
            <a:endParaRPr lang="en-US" sz="1600" dirty="0"/>
          </a:p>
          <a:p>
            <a:pPr lvl="1"/>
            <a:r>
              <a:rPr lang="en-US" sz="1600" dirty="0" smtClean="0"/>
              <a:t>Integrate</a:t>
            </a:r>
            <a:endParaRPr lang="en-US" sz="1600" dirty="0"/>
          </a:p>
          <a:p>
            <a:pPr lvl="1"/>
            <a:r>
              <a:rPr lang="en-US" sz="1600" dirty="0" smtClean="0"/>
              <a:t>Deploy</a:t>
            </a:r>
          </a:p>
          <a:p>
            <a:pPr lvl="1"/>
            <a:r>
              <a:rPr lang="en-US" sz="1600" b="1" dirty="0" smtClean="0"/>
              <a:t>Test </a:t>
            </a:r>
          </a:p>
          <a:p>
            <a:pPr lvl="1"/>
            <a:r>
              <a:rPr lang="en-US" sz="1600" b="1" dirty="0" smtClean="0"/>
              <a:t>Monitor</a:t>
            </a:r>
            <a:endParaRPr lang="en-US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Test Tools and Services</a:t>
            </a:r>
          </a:p>
          <a:p>
            <a:pPr lvl="1"/>
            <a:r>
              <a:rPr lang="en-US" sz="1600" dirty="0" err="1" smtClean="0"/>
              <a:t>Xamarin.UITest</a:t>
            </a:r>
            <a:endParaRPr lang="en-US" sz="1600" dirty="0" smtClean="0"/>
          </a:p>
          <a:p>
            <a:pPr lvl="1"/>
            <a:r>
              <a:rPr lang="en-US" sz="1600" dirty="0" err="1" smtClean="0"/>
              <a:t>Xamarin.Test.Cloud</a:t>
            </a:r>
            <a:endParaRPr lang="en-US" sz="1600" dirty="0" smtClean="0"/>
          </a:p>
          <a:p>
            <a:pPr lvl="1"/>
            <a:r>
              <a:rPr lang="en-US" sz="1600" dirty="0" err="1" smtClean="0"/>
              <a:t>Xamarin.Insights</a:t>
            </a:r>
            <a:endParaRPr lang="en-US" sz="1600" dirty="0" smtClean="0"/>
          </a:p>
          <a:p>
            <a:endParaRPr lang="hr-H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3384062"/>
            <a:ext cx="8603740" cy="31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 smtClean="0"/>
              <a:t>Monitoring</a:t>
            </a:r>
            <a:endParaRPr lang="en-US" sz="2000" dirty="0"/>
          </a:p>
          <a:p>
            <a:pPr lvl="1"/>
            <a:r>
              <a:rPr lang="en-US" sz="1600" dirty="0"/>
              <a:t>Production </a:t>
            </a:r>
            <a:r>
              <a:rPr lang="en-US" sz="1600" dirty="0" smtClean="0"/>
              <a:t>apps (not only)</a:t>
            </a:r>
          </a:p>
          <a:p>
            <a:pPr lvl="1"/>
            <a:r>
              <a:rPr lang="en-US" sz="1600" dirty="0" err="1" smtClean="0"/>
              <a:t>Xamarin.Insights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xamarin.com/insights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insights.xamarin.com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Xamarin.Process.Monitoring</a:t>
            </a:r>
            <a:r>
              <a:rPr lang="en-US" dirty="0" smtClean="0"/>
              <a:t> – Insights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Purpose</a:t>
            </a:r>
          </a:p>
          <a:p>
            <a:r>
              <a:rPr lang="en-US" sz="1600" dirty="0" smtClean="0"/>
              <a:t>Crash and issue reporting</a:t>
            </a:r>
            <a:endParaRPr lang="en-US" sz="1600" dirty="0"/>
          </a:p>
          <a:p>
            <a:r>
              <a:rPr lang="en-US" sz="1600" dirty="0" smtClean="0"/>
              <a:t>Session and user monitoring</a:t>
            </a:r>
          </a:p>
          <a:p>
            <a:r>
              <a:rPr lang="en-US" sz="1600" dirty="0" smtClean="0"/>
              <a:t>Secure/private</a:t>
            </a:r>
          </a:p>
          <a:p>
            <a:r>
              <a:rPr lang="en-US" sz="1600" dirty="0" err="1" smtClean="0"/>
              <a:t>.net</a:t>
            </a:r>
            <a:r>
              <a:rPr lang="en-US" sz="1600" dirty="0" smtClean="0"/>
              <a:t> PCL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1" y="2842952"/>
            <a:ext cx="8400162" cy="36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/>
              <a:t>Platforms</a:t>
            </a:r>
          </a:p>
          <a:p>
            <a:pPr lvl="1"/>
            <a:r>
              <a:rPr lang="en-US" sz="1600" dirty="0"/>
              <a:t>Mobile</a:t>
            </a:r>
            <a:br>
              <a:rPr lang="en-US" sz="1600" dirty="0"/>
            </a:br>
            <a:r>
              <a:rPr lang="en-US" sz="1600" dirty="0" err="1"/>
              <a:t>Xamarin.Android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Xamarin.iOS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Windows Phone (8, 8.1WinRT, 8.1SL?)</a:t>
            </a:r>
          </a:p>
          <a:p>
            <a:pPr lvl="1"/>
            <a:r>
              <a:rPr lang="en-US" sz="1600" dirty="0"/>
              <a:t>Desktop </a:t>
            </a:r>
            <a:br>
              <a:rPr lang="en-US" sz="1600" dirty="0"/>
            </a:br>
            <a:r>
              <a:rPr lang="en-US" sz="1600" dirty="0"/>
              <a:t>Windows</a:t>
            </a:r>
            <a:br>
              <a:rPr lang="en-US" sz="1600" dirty="0"/>
            </a:br>
            <a:r>
              <a:rPr lang="en-US" sz="1600" dirty="0" err="1"/>
              <a:t>MacOSX</a:t>
            </a:r>
            <a:endParaRPr lang="en-US" sz="1600" dirty="0"/>
          </a:p>
          <a:p>
            <a:pPr lvl="1"/>
            <a:r>
              <a:rPr lang="en-US" sz="1600" dirty="0"/>
              <a:t>ASP.net </a:t>
            </a:r>
            <a:r>
              <a:rPr lang="en-US" sz="1600" dirty="0" smtClean="0"/>
              <a:t>??</a:t>
            </a:r>
            <a:endParaRPr lang="en-US" sz="1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Xamarin.Process.Monitoring</a:t>
            </a:r>
            <a:r>
              <a:rPr lang="en-US" dirty="0" smtClean="0"/>
              <a:t> – Insights 02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Architecture</a:t>
            </a:r>
          </a:p>
          <a:p>
            <a:pPr lvl="1"/>
            <a:r>
              <a:rPr lang="en-US" sz="1600" dirty="0"/>
              <a:t>client/server</a:t>
            </a:r>
          </a:p>
          <a:p>
            <a:pPr lvl="1"/>
            <a:r>
              <a:rPr lang="en-US" sz="1600" dirty="0"/>
              <a:t>Client</a:t>
            </a:r>
            <a:br>
              <a:rPr lang="en-US" sz="1600" dirty="0"/>
            </a:br>
            <a:r>
              <a:rPr lang="en-US" sz="1600" dirty="0" err="1"/>
              <a:t>Xamarin.Insights</a:t>
            </a:r>
            <a:r>
              <a:rPr lang="en-US" sz="1600" dirty="0"/>
              <a:t> – PCL</a:t>
            </a:r>
          </a:p>
          <a:p>
            <a:pPr lvl="1"/>
            <a:r>
              <a:rPr lang="en-US" sz="1600" dirty="0"/>
              <a:t>Server – Insights portal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https://insights.xamarin.com/app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9" y="3392260"/>
            <a:ext cx="6502734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Xamarin.Process.Monitoring</a:t>
            </a:r>
            <a:r>
              <a:rPr lang="en-US" dirty="0" smtClean="0"/>
              <a:t> – Insights 03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216131" y="1107917"/>
            <a:ext cx="8659083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Process</a:t>
            </a:r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Setup Application on the server/portal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https://insights.xamarin.com/app/</a:t>
            </a:r>
            <a:endParaRPr lang="en-US" sz="1600" dirty="0"/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Prepare apps for monitoring</a:t>
            </a:r>
            <a:br>
              <a:rPr lang="en-US" sz="1600" dirty="0"/>
            </a:br>
            <a:r>
              <a:rPr lang="en-US" sz="1600" dirty="0"/>
              <a:t>add </a:t>
            </a:r>
            <a:r>
              <a:rPr lang="en-US" sz="1600" dirty="0" err="1"/>
              <a:t>nuget</a:t>
            </a:r>
            <a:r>
              <a:rPr lang="en-US" sz="1600" dirty="0"/>
              <a:t> packages</a:t>
            </a:r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Initialize application</a:t>
            </a:r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Monitor	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506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bilityDay2013-PPT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obilityDay2013-PPT-Template.potx" id="{8C2CA381-0ED1-4697-9400-53B75DFF74AF}" vid="{16E62A3B-B6BD-4A90-8598-DD011436AD09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AAF100AB6DF47A65215DFAEE63E6A" ma:contentTypeVersion="3" ma:contentTypeDescription="Create a new document." ma:contentTypeScope="" ma:versionID="cffc19251ab1ea7a5d7a1f5cb34589ec">
  <xsd:schema xmlns:xsd="http://www.w3.org/2001/XMLSchema" xmlns:xs="http://www.w3.org/2001/XMLSchema" xmlns:p="http://schemas.microsoft.com/office/2006/metadata/properties" xmlns:ns2="0bd0d587-cd8f-4f36-990a-b65a7e766e97" targetNamespace="http://schemas.microsoft.com/office/2006/metadata/properties" ma:root="true" ma:fieldsID="46579cadc1e84f344d3071da3b714b5c" ns2:_="">
    <xsd:import namespace="0bd0d587-cd8f-4f36-990a-b65a7e766e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0d587-cd8f-4f36-990a-b65a7e766e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bd0d587-cd8f-4f36-990a-b65a7e766e97">
      <UserInfo>
        <DisplayName>Brigita Prole</DisplayName>
        <AccountId>75</AccountId>
        <AccountType/>
      </UserInfo>
      <UserInfo>
        <DisplayName>Darko Jureković</DisplayName>
        <AccountId>111</AccountId>
        <AccountType/>
      </UserInfo>
      <UserInfo>
        <DisplayName>Iva Petrić</DisplayName>
        <AccountId>32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85B83C-1E66-4802-9A92-1F48848072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d0d587-cd8f-4f36-990a-b65a7e766e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9CDFE7-8808-4D6E-A5C6-59DA948B5672}">
  <ds:schemaRefs>
    <ds:schemaRef ds:uri="0bd0d587-cd8f-4f36-990a-b65a7e766e97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4DAC048-B849-4DF4-8091-C2A878C0A7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MobilityDay2013-PPT-Template</Template>
  <TotalTime>353</TotalTime>
  <Words>259</Words>
  <Application>Microsoft Office PowerPoint</Application>
  <PresentationFormat>On-screen Show (4:3)</PresentationFormat>
  <Paragraphs>162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MobilityDay2013-PPT-Template</vt:lpstr>
      <vt:lpstr>PowerPoint Presentation</vt:lpstr>
      <vt:lpstr>PowerPoint Presentation</vt:lpstr>
      <vt:lpstr>Kako razvijati kvalitetne mobilne aplikacje s alatima Xamarin: UITest, Test.Cloud i Insights</vt:lpstr>
      <vt:lpstr>Xamarin.Process Quality</vt:lpstr>
      <vt:lpstr>Xamarin.Process</vt:lpstr>
      <vt:lpstr>Xamarin.Process.Test</vt:lpstr>
      <vt:lpstr>Xamarin.Process.Monitoring – Insights 01</vt:lpstr>
      <vt:lpstr>Xamarin.Process.Monitoring – Insights 02</vt:lpstr>
      <vt:lpstr>Xamarin.Process.Monitoring – Insights 03</vt:lpstr>
      <vt:lpstr>Xamarin.Insights Monitoring</vt:lpstr>
      <vt:lpstr>Xamarin.Process.Test – Testing 01</vt:lpstr>
      <vt:lpstr>Xamarin.Process.Test – UITest 01</vt:lpstr>
      <vt:lpstr>Xamarin.Process.Test – UITest 02</vt:lpstr>
      <vt:lpstr>Xamarin.Process.Test – UITest 03</vt:lpstr>
      <vt:lpstr>Xamarin.Process.Test – UITest 04</vt:lpstr>
      <vt:lpstr>Xamarin.Process.Test – UITest 05</vt:lpstr>
      <vt:lpstr>Xamarin.Process.Test – UITest 05</vt:lpstr>
      <vt:lpstr>Xamarin.UITest</vt:lpstr>
      <vt:lpstr>Xamarin.Process.Test – Test.Cloud 01</vt:lpstr>
      <vt:lpstr>Xamarin.Process.Test – Test.Cloud 02</vt:lpstr>
      <vt:lpstr>PowerPoint Presentation</vt:lpstr>
      <vt:lpstr>Popunite ankete i osvojite vrijedne nagrade!</vt:lpstr>
      <vt:lpstr>Xamarin.Process.Test – Test.Cloud 03</vt:lpstr>
    </vt:vector>
  </TitlesOfParts>
  <Manager>Tomislav Bronzin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 Template</dc:subject>
  <dc:creator>Tomislav Bronzin</dc:creator>
  <cp:keywords>Mobile, Mobility, Day</cp:keywords>
  <cp:lastModifiedBy>moljac</cp:lastModifiedBy>
  <cp:revision>51</cp:revision>
  <dcterms:created xsi:type="dcterms:W3CDTF">2013-09-24T12:18:58Z</dcterms:created>
  <dcterms:modified xsi:type="dcterms:W3CDTF">2015-09-24T06:26:07Z</dcterms:modified>
  <cp:category>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0x01010031AAAF100AB6DF47A65215DFAEE63E6A</vt:lpwstr>
  </property>
</Properties>
</file>